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EO FIMMDA" initials="CF" lastIdx="1" clrIdx="0">
    <p:extLst>
      <p:ext uri="{19B8F6BF-5375-455C-9EA6-DF929625EA0E}">
        <p15:presenceInfo xmlns:p15="http://schemas.microsoft.com/office/powerpoint/2012/main" userId="7fb6a7ff9182cc8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CBA0D-82F2-4C70-858B-BE45CDAC80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7E5AB8-6086-49FE-99A8-C12B06E3F1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0B043F-7BA8-42A4-B3B5-6448F48CD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4F00E-5F99-41C1-86EB-ED984E10BDBD}" type="datetimeFigureOut">
              <a:rPr lang="en-IN" smtClean="0"/>
              <a:t>25-08-2021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7B4793-CBAA-45E6-A082-CF2F0A211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A2654C-61F1-43BE-A327-DB8D4426E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B4A8-0D7D-4383-BF8E-F816D117F61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91429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A76E3-203E-452C-922C-ED0AE2186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8607A1-B00A-4475-B654-FBC6881E8F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23594C-8FE3-47E4-A5F1-6B635ED40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4F00E-5F99-41C1-86EB-ED984E10BDBD}" type="datetimeFigureOut">
              <a:rPr lang="en-IN" smtClean="0"/>
              <a:t>25-08-2021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84DF39-4A8F-4EC9-A895-76928794C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944414-848B-40B8-AF96-6FA31483C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B4A8-0D7D-4383-BF8E-F816D117F61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12580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9388211-6345-4C40-A8A8-4AFDF50276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76BBF8-437A-4FF8-9A0B-39F8856702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EEDE41-274A-4167-814E-66DD406F4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4F00E-5F99-41C1-86EB-ED984E10BDBD}" type="datetimeFigureOut">
              <a:rPr lang="en-IN" smtClean="0"/>
              <a:t>25-08-2021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74E50-03EC-45C9-8DFF-0EBD424BF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7D501-A008-49B9-8EC6-BE81F5112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B4A8-0D7D-4383-BF8E-F816D117F61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49713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AE24F-7B66-4072-8AD2-E13CD01DD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03E8A2-F330-42A4-AB6B-AB50AE2393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E8A0E5-3A9E-4397-B48D-79FEACC7B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4F00E-5F99-41C1-86EB-ED984E10BDBD}" type="datetimeFigureOut">
              <a:rPr lang="en-IN" smtClean="0"/>
              <a:t>25-08-2021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04094A-1DF6-41E6-A924-0860A8A2C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551E53-8ADB-4794-8050-5FE1E371D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B4A8-0D7D-4383-BF8E-F816D117F61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58399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53601-8979-4CEE-A17B-072B2CA14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5201EF-8767-4E56-992E-F7F0179E41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3EB136-015E-4D1B-9FE9-A8F4C3F5B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4F00E-5F99-41C1-86EB-ED984E10BDBD}" type="datetimeFigureOut">
              <a:rPr lang="en-IN" smtClean="0"/>
              <a:t>25-08-2021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262DF5-EEB9-41DC-B55B-E318158F0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E0AFCD-A2C5-497D-B571-5A2F7E063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B4A8-0D7D-4383-BF8E-F816D117F61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07927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F59C26-4620-479A-AF72-D42E8535F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70002B-68F0-4D03-98FF-D29DE92CD6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94A83E-BB98-4D88-97EB-80B07607DD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C1DEBC-9082-40B8-B0EE-7434CEF0B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4F00E-5F99-41C1-86EB-ED984E10BDBD}" type="datetimeFigureOut">
              <a:rPr lang="en-IN" smtClean="0"/>
              <a:t>25-08-2021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91D368-0815-4241-AAAD-226CA6FDF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621E1E-3959-4C23-8ACC-3E1D7AFDB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B4A8-0D7D-4383-BF8E-F816D117F61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58508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14724-B7F1-4A2A-BAD3-BB242F277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2C3B7C-AD43-4EF7-B8FA-AA81FEAE10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6A38D5-B212-4917-A7EF-14212880CA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D7E275-6E21-4AA1-911A-9E93C0FF26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EA784F-05BA-4326-8B20-B9D355C2D6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DFB359-2AC8-44FD-BE76-C4C65BD88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4F00E-5F99-41C1-86EB-ED984E10BDBD}" type="datetimeFigureOut">
              <a:rPr lang="en-IN" smtClean="0"/>
              <a:t>25-08-2021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E71F6B-0B4F-4681-B5BD-B1BF97BF6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7D283C-92CB-4DD1-B875-1AF21BEE7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B4A8-0D7D-4383-BF8E-F816D117F61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60038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E1AAD-9819-432F-B8E7-4608C61EF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1F48F1-99D3-47EB-9B66-CAFE1ACE9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4F00E-5F99-41C1-86EB-ED984E10BDBD}" type="datetimeFigureOut">
              <a:rPr lang="en-IN" smtClean="0"/>
              <a:t>25-08-2021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F7FCAA-4176-472C-9592-894B98CB2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FF70B9-00B5-40CB-BC6E-599B010D0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B4A8-0D7D-4383-BF8E-F816D117F61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20888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83FB8A-ADFA-4639-B7D4-DF84EC0AB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4F00E-5F99-41C1-86EB-ED984E10BDBD}" type="datetimeFigureOut">
              <a:rPr lang="en-IN" smtClean="0"/>
              <a:t>25-08-2021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543136-7C0F-42F3-A296-E58FB1D35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FE33FC-D160-40C1-84FD-FDF2A9CB0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B4A8-0D7D-4383-BF8E-F816D117F61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320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138DA-CA8D-4BAF-9C13-72D7A151E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B4E9CE-27B3-4918-ADD9-F16FAE7038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B9516B-A783-451F-9DC5-C0D4501BEB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34B2E5-7744-4386-8BE3-E866D5B7C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4F00E-5F99-41C1-86EB-ED984E10BDBD}" type="datetimeFigureOut">
              <a:rPr lang="en-IN" smtClean="0"/>
              <a:t>25-08-2021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343283-A50C-467F-8448-68E88CA6F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975B55-15B7-41D0-93C5-D0369FD07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B4A8-0D7D-4383-BF8E-F816D117F61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30020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513CD-DFB1-4EC2-99CE-C035B500B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7F9207-34BC-467E-A0FB-FDED58BEB6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9EFD61-FD9E-4AC1-9B65-4CC7040336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69A5BB-5745-4F16-9FE3-3BBF4DA27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4F00E-5F99-41C1-86EB-ED984E10BDBD}" type="datetimeFigureOut">
              <a:rPr lang="en-IN" smtClean="0"/>
              <a:t>25-08-2021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867CCF-68D0-40B3-8877-7B859D451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AFC7EA-2EC4-438B-A7E5-03647E06B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DB4A8-0D7D-4383-BF8E-F816D117F61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7534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0863C9-5328-404E-84C9-35E87F37F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D76DD9-5018-463D-82CB-FD51C92CD0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C2EF05-4D6F-4CBF-ADAB-6F06E50341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4F00E-5F99-41C1-86EB-ED984E10BDBD}" type="datetimeFigureOut">
              <a:rPr lang="en-IN" smtClean="0"/>
              <a:t>25-08-2021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C50229-209B-4CB2-B083-CDCAD745F9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DB33FB-A8C5-4A09-81DF-3CE7E8D254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5DB4A8-0D7D-4383-BF8E-F816D117F61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05100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E6B5C411-7EF5-437A-A105-613A458880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2400284"/>
              </p:ext>
            </p:extLst>
          </p:nvPr>
        </p:nvGraphicFramePr>
        <p:xfrm>
          <a:off x="1225118" y="945976"/>
          <a:ext cx="10262586" cy="44483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88094">
                  <a:extLst>
                    <a:ext uri="{9D8B030D-6E8A-4147-A177-3AD203B41FA5}">
                      <a16:colId xmlns:a16="http://schemas.microsoft.com/office/drawing/2014/main" val="1290405081"/>
                    </a:ext>
                  </a:extLst>
                </a:gridCol>
                <a:gridCol w="7874492">
                  <a:extLst>
                    <a:ext uri="{9D8B030D-6E8A-4147-A177-3AD203B41FA5}">
                      <a16:colId xmlns:a16="http://schemas.microsoft.com/office/drawing/2014/main" val="3592143971"/>
                    </a:ext>
                  </a:extLst>
                </a:gridCol>
              </a:tblGrid>
              <a:tr h="42603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b="1" dirty="0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THEME:      “INDIAN FINANCIAL MARKETS- POST COVID ERA”</a:t>
                      </a:r>
                      <a:endParaRPr lang="en-IN" sz="1800" b="1" i="0" u="none" strike="noStrike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100" b="1" u="none" strike="noStrike" dirty="0">
                          <a:effectLst/>
                        </a:rPr>
                        <a:t>21st FIMMDA-PDAI ANNUAL CONFERENCE (VIRTUAL</a:t>
                      </a:r>
                      <a:endParaRPr lang="en-IN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339530018"/>
                  </a:ext>
                </a:extLst>
              </a:tr>
              <a:tr h="2130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TIME (P.M.)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PROGRAM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263842869"/>
                  </a:ext>
                </a:extLst>
              </a:tr>
              <a:tr h="223477"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3:45 - 4:00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Registration; Master of Ceremonies (MC) Announcements etc.,</a:t>
                      </a:r>
                    </a:p>
                  </a:txBody>
                  <a:tcPr marL="7554" marR="7554" marT="7554" marB="0" anchor="ctr"/>
                </a:tc>
                <a:extLst>
                  <a:ext uri="{0D108BD9-81ED-4DB2-BD59-A6C34878D82A}">
                    <a16:rowId xmlns:a16="http://schemas.microsoft.com/office/drawing/2014/main" val="3466261442"/>
                  </a:ext>
                </a:extLst>
              </a:tr>
              <a:tr h="2130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4:00 - 4:02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Lamp Lighting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extLst>
                  <a:ext uri="{0D108BD9-81ED-4DB2-BD59-A6C34878D82A}">
                    <a16:rowId xmlns:a16="http://schemas.microsoft.com/office/drawing/2014/main" val="7718079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4:02 - 4:07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Welcome address by Chairman FIMMDA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extLst>
                  <a:ext uri="{0D108BD9-81ED-4DB2-BD59-A6C34878D82A}">
                    <a16:rowId xmlns:a16="http://schemas.microsoft.com/office/drawing/2014/main" val="408896915"/>
                  </a:ext>
                </a:extLst>
              </a:tr>
              <a:tr h="21301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4:07 - 4:37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Keynote address by </a:t>
                      </a:r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Chief Guest-Shri. </a:t>
                      </a:r>
                      <a:r>
                        <a:rPr lang="en-US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Shaktikanta</a:t>
                      </a:r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Das, Governor, RBI.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extLst>
                  <a:ext uri="{0D108BD9-81ED-4DB2-BD59-A6C34878D82A}">
                    <a16:rowId xmlns:a16="http://schemas.microsoft.com/office/drawing/2014/main" val="3929345768"/>
                  </a:ext>
                </a:extLst>
              </a:tr>
              <a:tr h="21301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4:37 - 4:40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Brief Thanks for Chief Guest's address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extLst>
                  <a:ext uri="{0D108BD9-81ED-4DB2-BD59-A6C34878D82A}">
                    <a16:rowId xmlns:a16="http://schemas.microsoft.com/office/drawing/2014/main" val="1706148089"/>
                  </a:ext>
                </a:extLst>
              </a:tr>
              <a:tr h="21301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4:40 - 4:42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MC announces polling Q1 &amp; Q2 &amp; Results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extLst>
                  <a:ext uri="{0D108BD9-81ED-4DB2-BD59-A6C34878D82A}">
                    <a16:rowId xmlns:a16="http://schemas.microsoft.com/office/drawing/2014/main" val="659673841"/>
                  </a:ext>
                </a:extLst>
              </a:tr>
              <a:tr h="21301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4:42 - 4:45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MC announces Panel-1 Discussion &amp; Introductions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extLst>
                  <a:ext uri="{0D108BD9-81ED-4DB2-BD59-A6C34878D82A}">
                    <a16:rowId xmlns:a16="http://schemas.microsoft.com/office/drawing/2014/main" val="3016977284"/>
                  </a:ext>
                </a:extLst>
              </a:tr>
              <a:tr h="21301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4:45 - 5.45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Discussion - </a:t>
                      </a:r>
                      <a:r>
                        <a:rPr lang="en-IN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Panel 1: </a:t>
                      </a:r>
                      <a:r>
                        <a:rPr lang="en-IN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</a:t>
                      </a:r>
                      <a:r>
                        <a:rPr lang="en-IN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Indian Financial Markets-Next Phase of Evolution”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extLst>
                  <a:ext uri="{0D108BD9-81ED-4DB2-BD59-A6C34878D82A}">
                    <a16:rowId xmlns:a16="http://schemas.microsoft.com/office/drawing/2014/main" val="1372267415"/>
                  </a:ext>
                </a:extLst>
              </a:tr>
              <a:tr h="21301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5:45 - 6:00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Q&amp;A - Panel 1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extLst>
                  <a:ext uri="{0D108BD9-81ED-4DB2-BD59-A6C34878D82A}">
                    <a16:rowId xmlns:a16="http://schemas.microsoft.com/office/drawing/2014/main" val="2100815699"/>
                  </a:ext>
                </a:extLst>
              </a:tr>
              <a:tr h="21301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6.00 - 6.02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MC announces polling Q3 &amp; Q4 &amp; Results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extLst>
                  <a:ext uri="{0D108BD9-81ED-4DB2-BD59-A6C34878D82A}">
                    <a16:rowId xmlns:a16="http://schemas.microsoft.com/office/drawing/2014/main" val="1516537803"/>
                  </a:ext>
                </a:extLst>
              </a:tr>
              <a:tr h="21301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6:02 - 6:06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MC announces Panel-2  Discussion &amp; Introductions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extLst>
                  <a:ext uri="{0D108BD9-81ED-4DB2-BD59-A6C34878D82A}">
                    <a16:rowId xmlns:a16="http://schemas.microsoft.com/office/drawing/2014/main" val="2864092993"/>
                  </a:ext>
                </a:extLst>
              </a:tr>
              <a:tr h="21301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6:06 - 7:06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Discussion - Panel 2: “</a:t>
                      </a:r>
                      <a:r>
                        <a:rPr lang="en-IN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Monetary Policy &amp; Inflation-New Paradigm”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extLst>
                  <a:ext uri="{0D108BD9-81ED-4DB2-BD59-A6C34878D82A}">
                    <a16:rowId xmlns:a16="http://schemas.microsoft.com/office/drawing/2014/main" val="1551096977"/>
                  </a:ext>
                </a:extLst>
              </a:tr>
              <a:tr h="21301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7:06 - 7:21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Q&amp;A - Panel 2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extLst>
                  <a:ext uri="{0D108BD9-81ED-4DB2-BD59-A6C34878D82A}">
                    <a16:rowId xmlns:a16="http://schemas.microsoft.com/office/drawing/2014/main" val="900904853"/>
                  </a:ext>
                </a:extLst>
              </a:tr>
              <a:tr h="21301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7:21 - 7:25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Summing up &amp; Vote of Thanks by Chairman PDAI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extLst>
                  <a:ext uri="{0D108BD9-81ED-4DB2-BD59-A6C34878D82A}">
                    <a16:rowId xmlns:a16="http://schemas.microsoft.com/office/drawing/2014/main" val="716166379"/>
                  </a:ext>
                </a:extLst>
              </a:tr>
              <a:tr h="213019">
                <a:tc gridSpan="2">
                  <a:txBody>
                    <a:bodyPr/>
                    <a:lstStyle/>
                    <a:p>
                      <a:pPr algn="l" fontAlgn="b"/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extLst>
                  <a:ext uri="{0D108BD9-81ED-4DB2-BD59-A6C34878D82A}">
                    <a16:rowId xmlns:a16="http://schemas.microsoft.com/office/drawing/2014/main" val="3828433022"/>
                  </a:ext>
                </a:extLst>
              </a:tr>
            </a:tbl>
          </a:graphicData>
        </a:graphic>
      </p:graphicFrame>
      <p:pic>
        <p:nvPicPr>
          <p:cNvPr id="16" name="Picture 15">
            <a:extLst>
              <a:ext uri="{FF2B5EF4-FFF2-40B4-BE49-F238E27FC236}">
                <a16:creationId xmlns:a16="http://schemas.microsoft.com/office/drawing/2014/main" id="{DABCE0E3-0F56-4A35-BB56-5E702D497074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7381" y="238204"/>
            <a:ext cx="957580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D5B9AE42-3D85-464F-80BC-13524E7076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784" y="155590"/>
            <a:ext cx="952500" cy="923925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06429C1-6EC7-452A-89AF-151912738145}"/>
              </a:ext>
            </a:extLst>
          </p:cNvPr>
          <p:cNvSpPr txBox="1"/>
          <p:nvPr/>
        </p:nvSpPr>
        <p:spPr>
          <a:xfrm>
            <a:off x="3231472" y="155590"/>
            <a:ext cx="62321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">
              <a:defRPr/>
            </a:pPr>
            <a:r>
              <a:rPr lang="en-IN" sz="1800" b="1" u="none" strike="noStrike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21st FIMMDA-PDAI ANNUAL CONFERENCE (VIRTUAL)</a:t>
            </a:r>
            <a:r>
              <a:rPr lang="en-IN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AUGUST 31, 2021 3.45 -7.30 p.m.</a:t>
            </a:r>
            <a:endParaRPr lang="en-IN" sz="1800" b="1" i="0" u="none" strike="noStrike" dirty="0">
              <a:solidFill>
                <a:srgbClr val="FF33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754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E6B5C411-7EF5-437A-A105-613A458880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0509202"/>
              </p:ext>
            </p:extLst>
          </p:nvPr>
        </p:nvGraphicFramePr>
        <p:xfrm>
          <a:off x="1225118" y="945976"/>
          <a:ext cx="10262586" cy="52025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2191">
                  <a:extLst>
                    <a:ext uri="{9D8B030D-6E8A-4147-A177-3AD203B41FA5}">
                      <a16:colId xmlns:a16="http://schemas.microsoft.com/office/drawing/2014/main" val="1290405081"/>
                    </a:ext>
                  </a:extLst>
                </a:gridCol>
                <a:gridCol w="6720395">
                  <a:extLst>
                    <a:ext uri="{9D8B030D-6E8A-4147-A177-3AD203B41FA5}">
                      <a16:colId xmlns:a16="http://schemas.microsoft.com/office/drawing/2014/main" val="3592143971"/>
                    </a:ext>
                  </a:extLst>
                </a:gridCol>
              </a:tblGrid>
              <a:tr h="42603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b="1" dirty="0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THEME:      “INDIAN FINANCIAL MARKETS- POST COVID ERA”</a:t>
                      </a:r>
                      <a:endParaRPr lang="en-IN" sz="1800" b="1" i="0" u="none" strike="noStrike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100" b="1" u="none" strike="noStrike" dirty="0">
                          <a:effectLst/>
                        </a:rPr>
                        <a:t>21st FIMMDA-PDAI ANNUAL CONFERENCE (VIRTUAL</a:t>
                      </a:r>
                      <a:endParaRPr lang="en-IN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339530018"/>
                  </a:ext>
                </a:extLst>
              </a:tr>
              <a:tr h="223477">
                <a:tc>
                  <a:txBody>
                    <a:bodyPr/>
                    <a:lstStyle/>
                    <a:p>
                      <a:pPr algn="ctr" fontAlgn="b"/>
                      <a:endParaRPr lang="en-IN" sz="1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extLst>
                  <a:ext uri="{0D108BD9-81ED-4DB2-BD59-A6C34878D82A}">
                    <a16:rowId xmlns:a16="http://schemas.microsoft.com/office/drawing/2014/main" val="1705551212"/>
                  </a:ext>
                </a:extLst>
              </a:tr>
              <a:tr h="2234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CHIEF GUEST </a:t>
                      </a:r>
                      <a:endParaRPr lang="en-IN" sz="1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SHRI. SHAKTIKANTA DAS, GOVERNOR, RBI.</a:t>
                      </a:r>
                    </a:p>
                  </a:txBody>
                  <a:tcPr marL="7554" marR="7554" marT="7554" marB="0" anchor="ctr"/>
                </a:tc>
                <a:extLst>
                  <a:ext uri="{0D108BD9-81ED-4DB2-BD59-A6C34878D82A}">
                    <a16:rowId xmlns:a16="http://schemas.microsoft.com/office/drawing/2014/main" val="3466261442"/>
                  </a:ext>
                </a:extLst>
              </a:tr>
              <a:tr h="223477">
                <a:tc>
                  <a:txBody>
                    <a:bodyPr/>
                    <a:lstStyle/>
                    <a:p>
                      <a:pPr algn="ctr" fontAlgn="b"/>
                      <a:endParaRPr lang="en-IN" sz="1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WILL DELIVER KEYNOTE ADDRESS</a:t>
                      </a:r>
                      <a:endParaRPr lang="en-US" sz="1600" b="1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extLst>
                  <a:ext uri="{0D108BD9-81ED-4DB2-BD59-A6C34878D82A}">
                    <a16:rowId xmlns:a16="http://schemas.microsoft.com/office/drawing/2014/main" val="1039947256"/>
                  </a:ext>
                </a:extLst>
              </a:tr>
              <a:tr h="21301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</a:p>
                  </a:txBody>
                  <a:tcPr marL="7554" marR="7554" marT="7554" marB="0" anchor="ctr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8196616"/>
                  </a:ext>
                </a:extLst>
              </a:tr>
              <a:tr h="21301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MEET OUR DISTINGUISHED PANELISTS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MEET OUR DISTINGUISHED PANELISTS</a:t>
                      </a:r>
                      <a:endParaRPr lang="en-IN" sz="16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extLst>
                  <a:ext uri="{0D108BD9-81ED-4DB2-BD59-A6C34878D82A}">
                    <a16:rowId xmlns:a16="http://schemas.microsoft.com/office/drawing/2014/main" val="771807906"/>
                  </a:ext>
                </a:extLst>
              </a:tr>
              <a:tr h="0"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PANEL-1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INDIAN FINANCIAL MARKETS - NEXT PHASE OF EVOLUTION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~4.45 - 6.00 P.M.</a:t>
                      </a: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SHRI. G.MAHALINGAM, WHOLE TIME DIRECTOR, SEBI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extLst>
                  <a:ext uri="{0D108BD9-81ED-4DB2-BD59-A6C34878D82A}">
                    <a16:rowId xmlns:a16="http://schemas.microsoft.com/office/drawing/2014/main" val="408896915"/>
                  </a:ext>
                </a:extLst>
              </a:tr>
              <a:tr h="21301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SHRI. R.S.RATHO, EXECUTIVE DIRECTOR, RBI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extLst>
                  <a:ext uri="{0D108BD9-81ED-4DB2-BD59-A6C34878D82A}">
                    <a16:rowId xmlns:a16="http://schemas.microsoft.com/office/drawing/2014/main" val="3929345768"/>
                  </a:ext>
                </a:extLst>
              </a:tr>
              <a:tr h="213019">
                <a:tc vMerge="1">
                  <a:txBody>
                    <a:bodyPr/>
                    <a:lstStyle/>
                    <a:p>
                      <a:pPr algn="ctr" fontAlgn="b"/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SHRI. MANOJ KUMAR, EXECUTIVE DIRECTOR, IFSCA</a:t>
                      </a:r>
                    </a:p>
                  </a:txBody>
                  <a:tcPr marL="7554" marR="7554" marT="7554" marB="0" anchor="ctr"/>
                </a:tc>
                <a:extLst>
                  <a:ext uri="{0D108BD9-81ED-4DB2-BD59-A6C34878D82A}">
                    <a16:rowId xmlns:a16="http://schemas.microsoft.com/office/drawing/2014/main" val="1706148089"/>
                  </a:ext>
                </a:extLst>
              </a:tr>
              <a:tr h="213019">
                <a:tc vMerge="1">
                  <a:txBody>
                    <a:bodyPr/>
                    <a:lstStyle/>
                    <a:p>
                      <a:pPr algn="ctr" fontAlgn="b"/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SHRI. B. PRASANNA, GRP EXEC &amp; HEAD  GLOBAL MKTS, ICICI </a:t>
                      </a:r>
                    </a:p>
                  </a:txBody>
                  <a:tcPr marL="7554" marR="7554" marT="7554" marB="0" anchor="ctr"/>
                </a:tc>
                <a:extLst>
                  <a:ext uri="{0D108BD9-81ED-4DB2-BD59-A6C34878D82A}">
                    <a16:rowId xmlns:a16="http://schemas.microsoft.com/office/drawing/2014/main" val="659673841"/>
                  </a:ext>
                </a:extLst>
              </a:tr>
              <a:tr h="213019">
                <a:tc vMerge="1">
                  <a:txBody>
                    <a:bodyPr/>
                    <a:lstStyle/>
                    <a:p>
                      <a:pPr algn="ctr" fontAlgn="b"/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SHRI. </a:t>
                      </a: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BADRINIVAS NC.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MD, HEAD MKTS, CITI INDIA</a:t>
                      </a:r>
                    </a:p>
                  </a:txBody>
                  <a:tcPr marL="7554" marR="7554" marT="7554" marB="0" anchor="ctr"/>
                </a:tc>
                <a:extLst>
                  <a:ext uri="{0D108BD9-81ED-4DB2-BD59-A6C34878D82A}">
                    <a16:rowId xmlns:a16="http://schemas.microsoft.com/office/drawing/2014/main" val="3016977284"/>
                  </a:ext>
                </a:extLst>
              </a:tr>
              <a:tr h="2130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MODERATED BY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SHRI. NEERAJ GAMBHIR, GRP EXEC MKTS, AXIS BANK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extLst>
                  <a:ext uri="{0D108BD9-81ED-4DB2-BD59-A6C34878D82A}">
                    <a16:rowId xmlns:a16="http://schemas.microsoft.com/office/drawing/2014/main" val="1372267415"/>
                  </a:ext>
                </a:extLst>
              </a:tr>
              <a:tr h="213019">
                <a:tc>
                  <a:txBody>
                    <a:bodyPr/>
                    <a:lstStyle/>
                    <a:p>
                      <a:pPr algn="ctr" fontAlgn="b"/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33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600" b="0" i="0" u="none" strike="noStrike" kern="1200" dirty="0">
                        <a:solidFill>
                          <a:srgbClr val="000000"/>
                        </a:solidFill>
                        <a:effectLst/>
                        <a:highlight>
                          <a:srgbClr val="FF3300"/>
                        </a:highlight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9449178"/>
                  </a:ext>
                </a:extLst>
              </a:tr>
              <a:tr h="213019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PANEL-2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MONETARY POLICY &amp; INFLATION – NEW PARADIGM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~6.06 – 7.21 P.M.</a:t>
                      </a: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DR. MRIDUL K SAGGAR, EXECUTIVE DIRECTOR, RBI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extLst>
                  <a:ext uri="{0D108BD9-81ED-4DB2-BD59-A6C34878D82A}">
                    <a16:rowId xmlns:a16="http://schemas.microsoft.com/office/drawing/2014/main" val="2100815699"/>
                  </a:ext>
                </a:extLst>
              </a:tr>
              <a:tr h="213019">
                <a:tc vMerge="1">
                  <a:txBody>
                    <a:bodyPr/>
                    <a:lstStyle/>
                    <a:p>
                      <a:pPr algn="ctr" fontAlgn="b"/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SHRI. JAHANGIR AZIZ, HEAD EM, ECO RESEARCH, JP MORGAN,</a:t>
                      </a:r>
                    </a:p>
                  </a:txBody>
                  <a:tcPr marL="7554" marR="7554" marT="7554" marB="0" anchor="ctr"/>
                </a:tc>
                <a:extLst>
                  <a:ext uri="{0D108BD9-81ED-4DB2-BD59-A6C34878D82A}">
                    <a16:rowId xmlns:a16="http://schemas.microsoft.com/office/drawing/2014/main" val="1516537803"/>
                  </a:ext>
                </a:extLst>
              </a:tr>
              <a:tr h="213019">
                <a:tc vMerge="1">
                  <a:txBody>
                    <a:bodyPr/>
                    <a:lstStyle/>
                    <a:p>
                      <a:pPr algn="ctr" fontAlgn="b"/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DR.SOUMYA KANTI GHOSH, GRP CHIEF ECONOMIST, SBI</a:t>
                      </a:r>
                    </a:p>
                  </a:txBody>
                  <a:tcPr marL="7554" marR="7554" marT="7554" marB="0" anchor="ctr"/>
                </a:tc>
                <a:extLst>
                  <a:ext uri="{0D108BD9-81ED-4DB2-BD59-A6C34878D82A}">
                    <a16:rowId xmlns:a16="http://schemas.microsoft.com/office/drawing/2014/main" val="286409299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 fontAlgn="b"/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DR. AJIT RANADE, GEP &amp; CHIEF ECONOMIST, ADITYA BIRLA GROUP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extLst>
                  <a:ext uri="{0D108BD9-81ED-4DB2-BD59-A6C34878D82A}">
                    <a16:rowId xmlns:a16="http://schemas.microsoft.com/office/drawing/2014/main" val="1551096977"/>
                  </a:ext>
                </a:extLst>
              </a:tr>
              <a:tr h="21301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MODERATED BY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SHRI. ABHEEK BARUA, CHIEF ECONOMIST &amp; EVP, HDFC BANK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extLst>
                  <a:ext uri="{0D108BD9-81ED-4DB2-BD59-A6C34878D82A}">
                    <a16:rowId xmlns:a16="http://schemas.microsoft.com/office/drawing/2014/main" val="900904853"/>
                  </a:ext>
                </a:extLst>
              </a:tr>
              <a:tr h="213019">
                <a:tc>
                  <a:txBody>
                    <a:bodyPr/>
                    <a:lstStyle/>
                    <a:p>
                      <a:pPr algn="ctr" fontAlgn="b"/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554" marR="7554" marT="7554" marB="0" anchor="ctr"/>
                </a:tc>
                <a:extLst>
                  <a:ext uri="{0D108BD9-81ED-4DB2-BD59-A6C34878D82A}">
                    <a16:rowId xmlns:a16="http://schemas.microsoft.com/office/drawing/2014/main" val="716166379"/>
                  </a:ext>
                </a:extLst>
              </a:tr>
              <a:tr h="213019">
                <a:tc gridSpan="2">
                  <a:txBody>
                    <a:bodyPr/>
                    <a:lstStyle/>
                    <a:p>
                      <a:pPr algn="l" fontAlgn="b"/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extLst>
                  <a:ext uri="{0D108BD9-81ED-4DB2-BD59-A6C34878D82A}">
                    <a16:rowId xmlns:a16="http://schemas.microsoft.com/office/drawing/2014/main" val="3828433022"/>
                  </a:ext>
                </a:extLst>
              </a:tr>
            </a:tbl>
          </a:graphicData>
        </a:graphic>
      </p:graphicFrame>
      <p:pic>
        <p:nvPicPr>
          <p:cNvPr id="16" name="Picture 15">
            <a:extLst>
              <a:ext uri="{FF2B5EF4-FFF2-40B4-BE49-F238E27FC236}">
                <a16:creationId xmlns:a16="http://schemas.microsoft.com/office/drawing/2014/main" id="{DABCE0E3-0F56-4A35-BB56-5E702D497074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7381" y="238204"/>
            <a:ext cx="957580" cy="50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D5B9AE42-3D85-464F-80BC-13524E7076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784" y="155590"/>
            <a:ext cx="952500" cy="923925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06429C1-6EC7-452A-89AF-151912738145}"/>
              </a:ext>
            </a:extLst>
          </p:cNvPr>
          <p:cNvSpPr txBox="1"/>
          <p:nvPr/>
        </p:nvSpPr>
        <p:spPr>
          <a:xfrm>
            <a:off x="3231472" y="155590"/>
            <a:ext cx="62321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">
              <a:defRPr/>
            </a:pPr>
            <a:r>
              <a:rPr lang="en-IN" sz="1800" b="1" u="none" strike="noStrike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lang="en-IN" sz="1800" b="1" u="none" strike="noStrike" baseline="30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IN" sz="1800" b="1" u="none" strike="noStrike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FIMMDA-PDAI ANNUAL CONFERENCE (VIRTUAL)</a:t>
            </a:r>
            <a:r>
              <a:rPr lang="en-IN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AUGUST 31, 2021 3.45 -7.30 p.m.</a:t>
            </a:r>
            <a:endParaRPr lang="en-IN" sz="1800" b="1" i="0" u="none" strike="noStrike" dirty="0">
              <a:solidFill>
                <a:srgbClr val="FF33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340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402</Words>
  <Application>Microsoft Office PowerPoint</Application>
  <PresentationFormat>Widescreen</PresentationFormat>
  <Paragraphs>58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CEO FIMMDA</dc:creator>
  <cp:lastModifiedBy>HP</cp:lastModifiedBy>
  <cp:revision>25</cp:revision>
  <dcterms:created xsi:type="dcterms:W3CDTF">2021-08-18T13:35:27Z</dcterms:created>
  <dcterms:modified xsi:type="dcterms:W3CDTF">2021-08-25T13:45:43Z</dcterms:modified>
</cp:coreProperties>
</file>